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58" r:id="rId3"/>
    <p:sldId id="302" r:id="rId4"/>
    <p:sldId id="262" r:id="rId5"/>
    <p:sldId id="306" r:id="rId6"/>
    <p:sldId id="308" r:id="rId7"/>
    <p:sldId id="307" r:id="rId8"/>
    <p:sldId id="309" r:id="rId9"/>
    <p:sldId id="310" r:id="rId10"/>
    <p:sldId id="311" r:id="rId11"/>
    <p:sldId id="312" r:id="rId12"/>
    <p:sldId id="293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Rockwell" panose="02060603020205020403" pitchFamily="18" charset="0"/>
      <p:regular r:id="rId22"/>
      <p:bold r:id="rId23"/>
      <p:italic r:id="rId24"/>
      <p:boldItalic r:id="rId25"/>
    </p:embeddedFont>
  </p:embeddedFontLst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8063" autoAdjust="0"/>
  </p:normalViewPr>
  <p:slideViewPr>
    <p:cSldViewPr snapToGrid="0">
      <p:cViewPr varScale="1">
        <p:scale>
          <a:sx n="72" d="100"/>
          <a:sy n="72" d="100"/>
        </p:scale>
        <p:origin x="1003" y="53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5EEA65-981C-459A-B55F-C4FAFFC9236C}" type="datetime1">
              <a:rPr lang="en-GB" smtClean="0"/>
              <a:t>15/04/2021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62ABC-88CC-4357-91C8-EC5782591ACD}" type="datetime1">
              <a:rPr lang="en-GB" smtClean="0"/>
              <a:pPr/>
              <a:t>15/04/2021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431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AB7F4-3C69-444B-B5D9-17607F0E9D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50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8878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8977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5" name="Straight Connector 4" descr="Title Slide divider lin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Consequentialism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noProof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noProof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noProof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noProof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noProof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Emphasised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Consequentialism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Consequentialism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Sub-header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Section Header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n-GB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Consequentialism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n-GB" noProof="0"/>
              <a:t>1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en-GB" noProof="0"/>
              <a:t>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en-GB" noProof="0"/>
              <a:t>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Consequentialism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Consequentialism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Consequentialism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Sub-header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n-GB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n-GB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en-GB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Consequentialism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Sub-header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Consequentialism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Consequentialism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Sub-header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n-GB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Consequentialism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Consequentialism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GB"/>
              <a:t>Consequentialism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n-GB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Consequentialism</a:t>
            </a:r>
            <a:endParaRPr lang="en-GB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Consequentialism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Consequentialism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Consequentialism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Consequentialism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rgbClr val="00B050"/>
                </a:solidFill>
              </a:defRPr>
            </a:lvl1pPr>
          </a:lstStyle>
          <a:p>
            <a:r>
              <a:rPr lang="en-GB"/>
              <a:t>Consequentialism</a:t>
            </a:r>
            <a:endParaRPr lang="en-GB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31375" y="674481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64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 descr="A close-up of a flower&#10;&#10;Description generated with very high confidence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3901" y="3829063"/>
            <a:ext cx="5282503" cy="936000"/>
          </a:xfrm>
        </p:spPr>
        <p:txBody>
          <a:bodyPr rtlCol="0"/>
          <a:lstStyle/>
          <a:p>
            <a:r>
              <a:rPr lang="en-GB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4. Consequentialism</a:t>
            </a:r>
          </a:p>
          <a:p>
            <a:pPr rtl="0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BE2C88-34F1-4078-A53D-CA9A1F350026}"/>
              </a:ext>
            </a:extLst>
          </p:cNvPr>
          <p:cNvSpPr txBox="1"/>
          <p:nvPr/>
        </p:nvSpPr>
        <p:spPr>
          <a:xfrm>
            <a:off x="2573901" y="1848990"/>
            <a:ext cx="616712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en-GB" sz="3000" b="0" i="0" dirty="0">
                <a:solidFill>
                  <a:srgbClr val="92D050"/>
                </a:solidFill>
                <a:effectLst/>
                <a:latin typeface="Times New Roman" panose="02020603050405020304" pitchFamily="18" charset="0"/>
              </a:rPr>
              <a:t>The Ethics and Economics of Environmental </a:t>
            </a:r>
            <a:r>
              <a:rPr lang="en-GB" sz="3000" b="0" i="0">
                <a:solidFill>
                  <a:srgbClr val="92D050"/>
                </a:solidFill>
                <a:effectLst/>
                <a:latin typeface="Times New Roman" panose="02020603050405020304" pitchFamily="18" charset="0"/>
              </a:rPr>
              <a:t>Protection </a:t>
            </a:r>
            <a:endParaRPr lang="en-GB" sz="3000" b="0" i="0" dirty="0">
              <a:solidFill>
                <a:srgbClr val="92D05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640958-0FE1-4929-92E2-920B9DE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318" y="1210186"/>
            <a:ext cx="6005682" cy="46800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AutoNum type="arabicPeriod"/>
            </a:pPr>
            <a:r>
              <a:rPr lang="en-GB" sz="1500" b="1" dirty="0"/>
              <a:t>Intrinsic problems</a:t>
            </a:r>
          </a:p>
          <a:p>
            <a:pPr marL="534988" lvl="1" indent="-257175">
              <a:spcBef>
                <a:spcPts val="2000"/>
              </a:spcBef>
              <a:spcAft>
                <a:spcPts val="0"/>
              </a:spcAft>
            </a:pPr>
            <a:r>
              <a:rPr lang="en-GB" sz="1450" dirty="0"/>
              <a:t>How can we judge “sentience”?</a:t>
            </a:r>
          </a:p>
          <a:p>
            <a:pPr marL="534988" lvl="1" indent="-257175">
              <a:spcBef>
                <a:spcPts val="2000"/>
              </a:spcBef>
              <a:spcAft>
                <a:spcPts val="0"/>
              </a:spcAft>
            </a:pPr>
            <a:r>
              <a:rPr lang="en-GB" sz="1450" dirty="0"/>
              <a:t>Is suffering the </a:t>
            </a:r>
            <a:r>
              <a:rPr lang="en-GB" sz="1450" i="1" dirty="0"/>
              <a:t>only</a:t>
            </a:r>
            <a:r>
              <a:rPr lang="en-GB" sz="1450" dirty="0"/>
              <a:t> problem? If we could breed painless and fearless pigs, would it be OK to kill them for pleasure?</a:t>
            </a:r>
          </a:p>
          <a:p>
            <a:pPr marL="534988" lvl="1" indent="-257175">
              <a:spcBef>
                <a:spcPts val="2000"/>
              </a:spcBef>
              <a:spcAft>
                <a:spcPts val="0"/>
              </a:spcAft>
            </a:pPr>
            <a:r>
              <a:rPr lang="en-GB" sz="1450" dirty="0"/>
              <a:t>Do animals pose the “identity problem” in the same way that humans do?</a:t>
            </a:r>
          </a:p>
          <a:p>
            <a:pPr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AutoNum type="arabicPeriod"/>
            </a:pPr>
            <a:r>
              <a:rPr lang="en-GB" sz="1500" b="1" dirty="0"/>
              <a:t>Extrinsic problems</a:t>
            </a:r>
          </a:p>
          <a:p>
            <a:pPr marL="534988" lvl="1" indent="-257175">
              <a:spcBef>
                <a:spcPts val="2000"/>
              </a:spcBef>
              <a:spcAft>
                <a:spcPts val="0"/>
              </a:spcAft>
            </a:pPr>
            <a:r>
              <a:rPr lang="en-GB" sz="1450" dirty="0"/>
              <a:t>Should we intervene in the natural world to reduce</a:t>
            </a:r>
            <a:r>
              <a:rPr lang="en-GB" sz="1450" i="1" dirty="0"/>
              <a:t> </a:t>
            </a:r>
            <a:r>
              <a:rPr lang="en-GB" sz="1450" dirty="0"/>
              <a:t>pain? What would count as a reasonable </a:t>
            </a:r>
            <a:r>
              <a:rPr lang="en-GB" sz="1450" u="sng" dirty="0"/>
              <a:t>cost</a:t>
            </a:r>
            <a:r>
              <a:rPr lang="en-GB" sz="1450" i="1" dirty="0"/>
              <a:t> </a:t>
            </a:r>
            <a:r>
              <a:rPr lang="en-GB" sz="1450" dirty="0"/>
              <a:t>of reducing pain?</a:t>
            </a:r>
          </a:p>
          <a:p>
            <a:pPr marL="534988" lvl="1" indent="-257175">
              <a:spcBef>
                <a:spcPts val="2000"/>
              </a:spcBef>
            </a:pPr>
            <a:r>
              <a:rPr lang="en-GB" sz="1450" dirty="0"/>
              <a:t>Must we domesticate animals so we can control their welfare?</a:t>
            </a:r>
          </a:p>
          <a:p>
            <a:pPr marL="534988" lvl="1" indent="-257175">
              <a:spcBef>
                <a:spcPts val="2000"/>
              </a:spcBef>
              <a:spcAft>
                <a:spcPts val="0"/>
              </a:spcAft>
            </a:pPr>
            <a:r>
              <a:rPr lang="en-GB" sz="1450" dirty="0"/>
              <a:t>How do we trade-off human pleasures (and the costs of forbearance) against animal suffering? (Is free range meat more acceptable than battery farmed meat?)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F244A-763E-46C7-8F68-E971CDED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utilitarianism for animals coherent?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104FF-411A-4A81-BF19-5220E0868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Consequentialism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E54EB-2D66-4487-AA6F-EE594E0FBE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10</a:t>
            </a:fld>
            <a:endParaRPr lang="en-GB" noProof="0"/>
          </a:p>
        </p:txBody>
      </p:sp>
      <p:pic>
        <p:nvPicPr>
          <p:cNvPr id="6" name="Picture 5" descr="A person is petting a sheep&#10;&#10;Description automatically generated">
            <a:extLst>
              <a:ext uri="{FF2B5EF4-FFF2-40B4-BE49-F238E27FC236}">
                <a16:creationId xmlns:a16="http://schemas.microsoft.com/office/drawing/2014/main" id="{D19C25B1-68CB-4DD5-9C58-BAD0FC70C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06"/>
          <a:stretch/>
        </p:blipFill>
        <p:spPr>
          <a:xfrm>
            <a:off x="665276" y="1838131"/>
            <a:ext cx="4544530" cy="332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9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D26F6D-E9FE-4111-B4E7-E0762879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1999"/>
            <a:ext cx="11340000" cy="500319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b="1" dirty="0"/>
              <a:t>Commodification, or cold-heartedness</a:t>
            </a:r>
          </a:p>
          <a:p>
            <a:pPr lvl="1">
              <a:spcBef>
                <a:spcPts val="1500"/>
              </a:spcBef>
              <a:spcAft>
                <a:spcPts val="0"/>
              </a:spcAft>
            </a:pPr>
            <a:r>
              <a:rPr lang="en-GB" sz="1400" dirty="0"/>
              <a:t>Markets confuse environmental </a:t>
            </a:r>
            <a:r>
              <a:rPr lang="en-GB" sz="1400" i="1" dirty="0"/>
              <a:t>objects </a:t>
            </a:r>
            <a:r>
              <a:rPr lang="en-GB" sz="1400" dirty="0"/>
              <a:t>with their </a:t>
            </a:r>
            <a:r>
              <a:rPr lang="en-GB" sz="1400" i="1" dirty="0"/>
              <a:t>effects</a:t>
            </a:r>
            <a:r>
              <a:rPr lang="en-GB" sz="1400" dirty="0"/>
              <a:t>: utilitarian economists care only about the latter, and assume that objects should be manipulated to realise the effects </a:t>
            </a:r>
            <a:r>
              <a:rPr lang="en-GB" sz="1400" i="1" dirty="0"/>
              <a:t>we </a:t>
            </a:r>
            <a:r>
              <a:rPr lang="en-GB" sz="1400" dirty="0"/>
              <a:t>want, not that are intrinsic to the object</a:t>
            </a:r>
          </a:p>
          <a:p>
            <a:pPr marL="342900" indent="-3429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b="1" dirty="0"/>
              <a:t>Intrinsic, indefeasible value</a:t>
            </a:r>
          </a:p>
          <a:p>
            <a:pPr lvl="1">
              <a:spcBef>
                <a:spcPts val="1500"/>
              </a:spcBef>
              <a:spcAft>
                <a:spcPts val="0"/>
              </a:spcAft>
            </a:pPr>
            <a:r>
              <a:rPr lang="en-GB" sz="1400" dirty="0"/>
              <a:t>Economic calculus require that goods, and their values, can be demarcated and bargained up or down; this is not only in many cases impossible; but the act of demarcation destroys the values in question (e.g., taking animals out of their wild habitats)</a:t>
            </a:r>
            <a:endParaRPr lang="en-GB" sz="1400" i="1" dirty="0"/>
          </a:p>
          <a:p>
            <a:pPr marL="342900" indent="-3429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b="1" dirty="0"/>
              <a:t>Distribution and discrimination</a:t>
            </a:r>
          </a:p>
          <a:p>
            <a:pPr lvl="1">
              <a:spcBef>
                <a:spcPts val="1500"/>
              </a:spcBef>
              <a:spcAft>
                <a:spcPts val="0"/>
              </a:spcAft>
            </a:pPr>
            <a:r>
              <a:rPr lang="en-GB" sz="1400" dirty="0"/>
              <a:t>If “wants” are elided with “ability to pay”, then economic calculus necessarily discriminates against the poor—and, with them, much of nature, which is rarely able to “pay its way”</a:t>
            </a:r>
          </a:p>
          <a:p>
            <a:pPr marL="342900" indent="-3429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b="1" dirty="0"/>
              <a:t>The “Oscar Wilde” problem</a:t>
            </a:r>
          </a:p>
          <a:p>
            <a:pPr lvl="1">
              <a:spcBef>
                <a:spcPts val="1500"/>
              </a:spcBef>
              <a:spcAft>
                <a:spcPts val="0"/>
              </a:spcAft>
            </a:pPr>
            <a:r>
              <a:rPr lang="en-GB" sz="1400" dirty="0"/>
              <a:t>Does the utilitarian-economist know the price of everything, but the value of nothing?</a:t>
            </a:r>
          </a:p>
          <a:p>
            <a:pPr marL="342900" indent="-3429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b="1" dirty="0"/>
              <a:t>The focus on “compensation variation”, rather than actual well-being</a:t>
            </a:r>
          </a:p>
          <a:p>
            <a:pPr lvl="1">
              <a:spcBef>
                <a:spcPts val="1500"/>
              </a:spcBef>
              <a:spcAft>
                <a:spcPts val="0"/>
              </a:spcAft>
            </a:pPr>
            <a:r>
              <a:rPr lang="en-GB" sz="1400" dirty="0"/>
              <a:t>The utilitarian calculus compares </a:t>
            </a:r>
            <a:r>
              <a:rPr lang="en-GB" sz="1400" i="1" dirty="0"/>
              <a:t>social </a:t>
            </a:r>
            <a:r>
              <a:rPr lang="en-GB" sz="1400" dirty="0"/>
              <a:t>benefits and costs despite the distributional effects they have; if cutting down a forest beings business (say) £100 extra, but the community is £95 poorer, then the utilitarian says: bingo!, despite the fact that the community is not (and probably cannot be) directly compensated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AA27F8-8C34-45B9-8219-8456D166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 can want-regarding principles be defended?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56C75-CB28-4833-A3B7-F2B8B1FD00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Consequentialism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B5818-7F4E-4261-B976-F4900EE1C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7707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 descr="Environmental leaves">
            <a:extLst>
              <a:ext uri="{FF2B5EF4-FFF2-40B4-BE49-F238E27FC236}">
                <a16:creationId xmlns:a16="http://schemas.microsoft.com/office/drawing/2014/main" id="{50214818-B219-4B6D-866F-31FF1782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" r="11"/>
          <a:stretch>
            <a:fillRect/>
          </a:stretch>
        </p:blipFill>
        <p:spPr>
          <a:xfrm>
            <a:off x="86715" y="86714"/>
            <a:ext cx="12018572" cy="6684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0EA236-3AA3-40AA-AFA5-DDA70A9CEDB9}"/>
              </a:ext>
            </a:extLst>
          </p:cNvPr>
          <p:cNvSpPr txBox="1"/>
          <p:nvPr/>
        </p:nvSpPr>
        <p:spPr>
          <a:xfrm>
            <a:off x="1545725" y="775182"/>
            <a:ext cx="9100550" cy="5307636"/>
          </a:xfrm>
          <a:prstGeom prst="rect">
            <a:avLst/>
          </a:prstGeom>
          <a:solidFill>
            <a:schemeClr val="bg2">
              <a:lumMod val="25000"/>
              <a:alpha val="9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180975" algn="ctr">
              <a:tabLst>
                <a:tab pos="180975" algn="l"/>
              </a:tabLst>
            </a:pPr>
            <a:r>
              <a:rPr lang="en-GB" sz="1600" b="1" dirty="0">
                <a:solidFill>
                  <a:schemeClr val="bg1"/>
                </a:solidFill>
                <a:latin typeface="+mn-lt"/>
              </a:rPr>
              <a:t>4. Summary</a:t>
            </a:r>
          </a:p>
          <a:p>
            <a:pPr marL="180975">
              <a:spcBef>
                <a:spcPts val="2000"/>
              </a:spcBef>
              <a:tabLst>
                <a:tab pos="180975" algn="l"/>
              </a:tabLst>
            </a:pPr>
            <a:r>
              <a:rPr lang="en-GB" sz="1400" b="1" dirty="0">
                <a:solidFill>
                  <a:schemeClr val="bg1"/>
                </a:solidFill>
              </a:rPr>
              <a:t>Our choice of ethics can be summarised, or simplified, as choice between the authority of ideals, and the authority of wants</a:t>
            </a:r>
          </a:p>
          <a:p>
            <a:pPr marL="352425" indent="-171450">
              <a:spcBef>
                <a:spcPts val="2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1300" dirty="0">
                <a:solidFill>
                  <a:schemeClr val="bg1"/>
                </a:solidFill>
              </a:rPr>
              <a:t>The world, of course, has made its choice: it is ruled by wants (utility), with a few ideals around the edges (e.g., human rights—for what they’re worth)</a:t>
            </a:r>
          </a:p>
          <a:p>
            <a:pPr marL="352425" indent="-171450">
              <a:spcBef>
                <a:spcPts val="2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1300" dirty="0">
                <a:solidFill>
                  <a:schemeClr val="bg1"/>
                </a:solidFill>
              </a:rPr>
              <a:t>But we can, immediately, find lots of problems with this: do these cause a prima facie problem for economic analysis? And what about less anthropocentric (i.e., human-centric) applications of utilitarianism?</a:t>
            </a:r>
          </a:p>
          <a:p>
            <a:pPr marL="180975">
              <a:spcBef>
                <a:spcPts val="2000"/>
              </a:spcBef>
              <a:tabLst>
                <a:tab pos="180975" algn="l"/>
              </a:tabLst>
            </a:pPr>
            <a:r>
              <a:rPr lang="en-GB" sz="1400" b="1" dirty="0">
                <a:solidFill>
                  <a:schemeClr val="bg1"/>
                </a:solidFill>
              </a:rPr>
              <a:t>We investigate the latter question by first considering utilitarianism as a principle, and then its application to nature</a:t>
            </a:r>
          </a:p>
          <a:p>
            <a:pPr marL="352425" indent="-171450">
              <a:spcBef>
                <a:spcPts val="2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1300" dirty="0">
                <a:solidFill>
                  <a:schemeClr val="bg1"/>
                </a:solidFill>
              </a:rPr>
              <a:t>Utilitarianism is notionally impartial between different wants, and their holders; its standard is that social outcome that improves the position of the average individual (which loosely entails “the greatest benefits” for all)</a:t>
            </a:r>
          </a:p>
          <a:p>
            <a:pPr marL="352425" indent="-171450">
              <a:spcBef>
                <a:spcPts val="2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1300" dirty="0">
                <a:solidFill>
                  <a:schemeClr val="bg1"/>
                </a:solidFill>
              </a:rPr>
              <a:t>Utilitarianism emphasises </a:t>
            </a:r>
            <a:r>
              <a:rPr lang="en-GB" sz="1300" i="1" dirty="0">
                <a:solidFill>
                  <a:schemeClr val="bg1"/>
                </a:solidFill>
              </a:rPr>
              <a:t>well-being </a:t>
            </a:r>
            <a:r>
              <a:rPr lang="en-GB" sz="1300" dirty="0">
                <a:solidFill>
                  <a:schemeClr val="bg1"/>
                </a:solidFill>
              </a:rPr>
              <a:t>as the one universal good; but it is ambiguous about what counts towards well-being: should we be shocked out of our base preferences, and encouraged to hold morally and culturally excellent ones? </a:t>
            </a:r>
          </a:p>
          <a:p>
            <a:pPr marL="180975">
              <a:spcBef>
                <a:spcPts val="2000"/>
              </a:spcBef>
              <a:tabLst>
                <a:tab pos="180975" algn="l"/>
              </a:tabLst>
            </a:pPr>
            <a:r>
              <a:rPr lang="en-GB" sz="1400" b="1" dirty="0">
                <a:solidFill>
                  <a:schemeClr val="bg1"/>
                </a:solidFill>
              </a:rPr>
              <a:t>Applied to nature, utilitarianism solves several of these problems, and also seems to maximise the value of the principle’s impartiality</a:t>
            </a:r>
          </a:p>
          <a:p>
            <a:pPr marL="352425" indent="-171450">
              <a:spcBef>
                <a:spcPts val="2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1300" dirty="0">
                <a:solidFill>
                  <a:schemeClr val="bg1"/>
                </a:solidFill>
              </a:rPr>
              <a:t>We cannot deny animal suffering… but can we find a non-arbitrary solution to that suffering?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5BA23-2FA9-4BE8-8DEE-0D015FFECC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Consequentialism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9814C-E8D9-42D4-9955-AEBC9C9708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019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389B-0D59-4A2C-A757-F87C6AAD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649170"/>
            <a:ext cx="11340000" cy="432000"/>
          </a:xfrm>
        </p:spPr>
        <p:txBody>
          <a:bodyPr/>
          <a:lstStyle/>
          <a:p>
            <a:r>
              <a:rPr lang="en-GB" dirty="0"/>
              <a:t>1. The module so far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2E01204-34FC-40D9-A901-870A3ECF3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046857"/>
              </p:ext>
            </p:extLst>
          </p:nvPr>
        </p:nvGraphicFramePr>
        <p:xfrm>
          <a:off x="889635" y="1880879"/>
          <a:ext cx="10412730" cy="374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975">
                  <a:extLst>
                    <a:ext uri="{9D8B030D-6E8A-4147-A177-3AD203B41FA5}">
                      <a16:colId xmlns:a16="http://schemas.microsoft.com/office/drawing/2014/main" val="2039207434"/>
                    </a:ext>
                  </a:extLst>
                </a:gridCol>
                <a:gridCol w="2737835">
                  <a:extLst>
                    <a:ext uri="{9D8B030D-6E8A-4147-A177-3AD203B41FA5}">
                      <a16:colId xmlns:a16="http://schemas.microsoft.com/office/drawing/2014/main" val="3623882653"/>
                    </a:ext>
                  </a:extLst>
                </a:gridCol>
                <a:gridCol w="3320611">
                  <a:extLst>
                    <a:ext uri="{9D8B030D-6E8A-4147-A177-3AD203B41FA5}">
                      <a16:colId xmlns:a16="http://schemas.microsoft.com/office/drawing/2014/main" val="3470029798"/>
                    </a:ext>
                  </a:extLst>
                </a:gridCol>
                <a:gridCol w="3792309">
                  <a:extLst>
                    <a:ext uri="{9D8B030D-6E8A-4147-A177-3AD203B41FA5}">
                      <a16:colId xmlns:a16="http://schemas.microsoft.com/office/drawing/2014/main" val="4189830351"/>
                    </a:ext>
                  </a:extLst>
                </a:gridCol>
              </a:tblGrid>
              <a:tr h="748665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Topic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Problem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Debate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4180666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r>
                        <a:rPr lang="en-GB" sz="18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The “limits to growth” debate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The effects of human expansion on resource availability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Malthusians vs. Prometheans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2477434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r>
                        <a:rPr lang="en-GB" sz="18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Risk, sustainability, and ethics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Our ignorance of the future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Strong vs. weak </a:t>
                      </a:r>
                      <a:r>
                        <a:rPr lang="en-GB" sz="1800" dirty="0" err="1"/>
                        <a:t>precautionaries</a:t>
                      </a:r>
                      <a:endParaRPr lang="en-GB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8198460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r>
                        <a:rPr lang="en-GB" sz="18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Deontology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The ambiguity of reason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Narrow vs. broad church rights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8640440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r>
                        <a:rPr lang="en-GB" sz="18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Utilitarianism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The ambiguity of consequences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Narrow vs. broad church preferences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190374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0CAFD-10AF-427C-AE58-A35FA8D3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483C3-46F5-4781-9CDF-7263C2EDE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Consequentialism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27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407F-C588-4B1F-ADAF-93BFF0DB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3653"/>
            <a:ext cx="11029616" cy="584775"/>
          </a:xfrm>
        </p:spPr>
        <p:txBody>
          <a:bodyPr/>
          <a:lstStyle/>
          <a:p>
            <a:pPr algn="ctr"/>
            <a:r>
              <a:rPr lang="en-GB" dirty="0"/>
              <a:t>Ethics, principles, and the question of authority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1C4E7F6-3000-47F4-A8D4-28FA086ED424}"/>
              </a:ext>
            </a:extLst>
          </p:cNvPr>
          <p:cNvSpPr txBox="1">
            <a:spLocks/>
          </p:cNvSpPr>
          <p:nvPr/>
        </p:nvSpPr>
        <p:spPr>
          <a:xfrm>
            <a:off x="581192" y="2161393"/>
            <a:ext cx="11029616" cy="954741"/>
          </a:xfrm>
          <a:prstGeom prst="leftRightArrow">
            <a:avLst/>
          </a:prstGeom>
          <a:solidFill>
            <a:schemeClr val="tx2"/>
          </a:solidFill>
          <a:ln w="19050" cap="rnd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b="1" dirty="0"/>
              <a:t>The ethical continuum in the limits debate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FB14C-4F92-4D27-8B6E-3FE01F9539FC}"/>
              </a:ext>
            </a:extLst>
          </p:cNvPr>
          <p:cNvSpPr txBox="1"/>
          <p:nvPr/>
        </p:nvSpPr>
        <p:spPr>
          <a:xfrm>
            <a:off x="1733552" y="1733214"/>
            <a:ext cx="198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Ideal-regarding principles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FE081-C5A9-4C62-9765-A5049E129920}"/>
              </a:ext>
            </a:extLst>
          </p:cNvPr>
          <p:cNvSpPr txBox="1"/>
          <p:nvPr/>
        </p:nvSpPr>
        <p:spPr>
          <a:xfrm>
            <a:off x="8210553" y="1733214"/>
            <a:ext cx="198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Want-regarding principles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D8802-8FFB-48A0-99B0-6AF851BAAC89}"/>
              </a:ext>
            </a:extLst>
          </p:cNvPr>
          <p:cNvSpPr txBox="1"/>
          <p:nvPr/>
        </p:nvSpPr>
        <p:spPr>
          <a:xfrm>
            <a:off x="1786018" y="3010406"/>
            <a:ext cx="188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Uncoordinated </a:t>
            </a:r>
            <a:r>
              <a:rPr lang="el-GR" sz="1600" dirty="0"/>
              <a:t>Δ</a:t>
            </a:r>
            <a:r>
              <a:rPr lang="en-GB" sz="1600" dirty="0"/>
              <a:t> is generally bad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53C2C-2592-44D1-8EDD-75F83D232A72}"/>
              </a:ext>
            </a:extLst>
          </p:cNvPr>
          <p:cNvSpPr txBox="1"/>
          <p:nvPr/>
        </p:nvSpPr>
        <p:spPr>
          <a:xfrm>
            <a:off x="8258092" y="3010407"/>
            <a:ext cx="188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Uncoordinated </a:t>
            </a:r>
            <a:r>
              <a:rPr lang="el-GR" sz="1600" dirty="0"/>
              <a:t>Δ</a:t>
            </a:r>
            <a:r>
              <a:rPr lang="en-GB" sz="1600" dirty="0"/>
              <a:t> is generally good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A4AB50-4095-4333-8F80-7CEB5D7825AE}"/>
              </a:ext>
            </a:extLst>
          </p:cNvPr>
          <p:cNvCxnSpPr>
            <a:cxnSpLocks/>
          </p:cNvCxnSpPr>
          <p:nvPr/>
        </p:nvCxnSpPr>
        <p:spPr>
          <a:xfrm>
            <a:off x="2714549" y="3597950"/>
            <a:ext cx="9519" cy="48664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71AA22-BAEE-4398-B4DF-F048E14C09B7}"/>
              </a:ext>
            </a:extLst>
          </p:cNvPr>
          <p:cNvCxnSpPr>
            <a:cxnSpLocks/>
          </p:cNvCxnSpPr>
          <p:nvPr/>
        </p:nvCxnSpPr>
        <p:spPr>
          <a:xfrm>
            <a:off x="9191552" y="3597950"/>
            <a:ext cx="0" cy="48664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363BF0-D19A-4607-9EF7-BAC4C017E888}"/>
              </a:ext>
            </a:extLst>
          </p:cNvPr>
          <p:cNvSpPr txBox="1"/>
          <p:nvPr/>
        </p:nvSpPr>
        <p:spPr>
          <a:xfrm>
            <a:off x="1771574" y="4180128"/>
            <a:ext cx="1885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i="1" dirty="0"/>
              <a:t>Reason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813DE-643C-4453-93BC-3E55720F12F6}"/>
              </a:ext>
            </a:extLst>
          </p:cNvPr>
          <p:cNvSpPr txBox="1"/>
          <p:nvPr/>
        </p:nvSpPr>
        <p:spPr>
          <a:xfrm>
            <a:off x="8258092" y="4180128"/>
            <a:ext cx="18859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i="1" dirty="0"/>
              <a:t>Preferences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342ABB-E830-4AD5-8957-13136C5207CF}"/>
              </a:ext>
            </a:extLst>
          </p:cNvPr>
          <p:cNvSpPr txBox="1"/>
          <p:nvPr/>
        </p:nvSpPr>
        <p:spPr>
          <a:xfrm>
            <a:off x="1104980" y="4948254"/>
            <a:ext cx="1362075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rgbClr val="002060"/>
                </a:solidFill>
              </a:rPr>
              <a:t>Kantian autonomy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B70772-DE9A-491E-8644-9B6FE87375F3}"/>
              </a:ext>
            </a:extLst>
          </p:cNvPr>
          <p:cNvSpPr txBox="1"/>
          <p:nvPr/>
        </p:nvSpPr>
        <p:spPr>
          <a:xfrm>
            <a:off x="2883656" y="4948254"/>
            <a:ext cx="1547734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>
                <a:solidFill>
                  <a:srgbClr val="002060"/>
                </a:solidFill>
              </a:rPr>
              <a:t>Schmidtzian</a:t>
            </a:r>
            <a:r>
              <a:rPr lang="en-GB" sz="1500" dirty="0">
                <a:solidFill>
                  <a:srgbClr val="002060"/>
                </a:solidFill>
              </a:rPr>
              <a:t> judgement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11FC7A-5090-41E2-A63C-9D4947802667}"/>
              </a:ext>
            </a:extLst>
          </p:cNvPr>
          <p:cNvSpPr txBox="1"/>
          <p:nvPr/>
        </p:nvSpPr>
        <p:spPr>
          <a:xfrm>
            <a:off x="7581578" y="4948254"/>
            <a:ext cx="1362075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rgbClr val="002060"/>
                </a:solidFill>
              </a:rPr>
              <a:t>Rule utilitarianism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534140-F936-4FB9-A221-5821BE397E67}"/>
              </a:ext>
            </a:extLst>
          </p:cNvPr>
          <p:cNvSpPr txBox="1"/>
          <p:nvPr/>
        </p:nvSpPr>
        <p:spPr>
          <a:xfrm>
            <a:off x="9448753" y="4948254"/>
            <a:ext cx="1362075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rgbClr val="002060"/>
                </a:solidFill>
              </a:rPr>
              <a:t>Act utilitarianism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422950-D0BB-4D95-878F-A830AD992B1D}"/>
              </a:ext>
            </a:extLst>
          </p:cNvPr>
          <p:cNvCxnSpPr/>
          <p:nvPr/>
        </p:nvCxnSpPr>
        <p:spPr>
          <a:xfrm flipH="1">
            <a:off x="2200111" y="4596508"/>
            <a:ext cx="285994" cy="2667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0BA9915-3FC5-4A8C-B67F-3F6AB3584FE3}"/>
              </a:ext>
            </a:extLst>
          </p:cNvPr>
          <p:cNvCxnSpPr>
            <a:cxnSpLocks/>
          </p:cNvCxnSpPr>
          <p:nvPr/>
        </p:nvCxnSpPr>
        <p:spPr>
          <a:xfrm>
            <a:off x="2962355" y="4593025"/>
            <a:ext cx="285994" cy="27018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495212-721B-4A05-8584-9D5CA6580CBF}"/>
              </a:ext>
            </a:extLst>
          </p:cNvPr>
          <p:cNvCxnSpPr>
            <a:cxnSpLocks/>
          </p:cNvCxnSpPr>
          <p:nvPr/>
        </p:nvCxnSpPr>
        <p:spPr>
          <a:xfrm flipH="1">
            <a:off x="8657659" y="4596508"/>
            <a:ext cx="285994" cy="2667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540DC88-A784-4F96-8037-8B8DBF9F041A}"/>
              </a:ext>
            </a:extLst>
          </p:cNvPr>
          <p:cNvCxnSpPr>
            <a:cxnSpLocks/>
          </p:cNvCxnSpPr>
          <p:nvPr/>
        </p:nvCxnSpPr>
        <p:spPr>
          <a:xfrm>
            <a:off x="9419903" y="4593025"/>
            <a:ext cx="285994" cy="27018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60BFD-850B-483C-B3E4-3579009C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1623A7-7423-4225-8BB9-43B473BE3B80}"/>
              </a:ext>
            </a:extLst>
          </p:cNvPr>
          <p:cNvCxnSpPr>
            <a:cxnSpLocks/>
          </p:cNvCxnSpPr>
          <p:nvPr/>
        </p:nvCxnSpPr>
        <p:spPr>
          <a:xfrm>
            <a:off x="4810433" y="5219694"/>
            <a:ext cx="23921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18DF0B8-8DD7-4F2F-8F43-3D7A4D02932A}"/>
              </a:ext>
            </a:extLst>
          </p:cNvPr>
          <p:cNvSpPr txBox="1"/>
          <p:nvPr/>
        </p:nvSpPr>
        <p:spPr>
          <a:xfrm>
            <a:off x="5232617" y="5348375"/>
            <a:ext cx="154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Note these two positions tend towards one another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2AA88D-CB22-4B59-B19B-3EC4A127FC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Consequentialism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3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D3BC-3115-4DA1-AD5F-73DAC88F3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468891"/>
            <a:ext cx="11029616" cy="10181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000" dirty="0"/>
              <a:t>Consequences and market rationalism</a:t>
            </a:r>
            <a:br>
              <a:rPr lang="en-GB" dirty="0"/>
            </a:br>
            <a:r>
              <a:rPr lang="en-GB" sz="2000" b="0" dirty="0"/>
              <a:t>(or, whether economic analysis (“EA”) is appropriate for ethical problems)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2471B7A-9756-437F-B993-CDA8636A0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915612"/>
              </p:ext>
            </p:extLst>
          </p:nvPr>
        </p:nvGraphicFramePr>
        <p:xfrm>
          <a:off x="581194" y="2056342"/>
          <a:ext cx="11029950" cy="379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624">
                  <a:extLst>
                    <a:ext uri="{9D8B030D-6E8A-4147-A177-3AD203B41FA5}">
                      <a16:colId xmlns:a16="http://schemas.microsoft.com/office/drawing/2014/main" val="307853075"/>
                    </a:ext>
                  </a:extLst>
                </a:gridCol>
                <a:gridCol w="4879910">
                  <a:extLst>
                    <a:ext uri="{9D8B030D-6E8A-4147-A177-3AD203B41FA5}">
                      <a16:colId xmlns:a16="http://schemas.microsoft.com/office/drawing/2014/main" val="2811626214"/>
                    </a:ext>
                  </a:extLst>
                </a:gridCol>
                <a:gridCol w="5527416">
                  <a:extLst>
                    <a:ext uri="{9D8B030D-6E8A-4147-A177-3AD203B41FA5}">
                      <a16:colId xmlns:a16="http://schemas.microsoft.com/office/drawing/2014/main" val="3078278358"/>
                    </a:ext>
                  </a:extLst>
                </a:gridCol>
              </a:tblGrid>
              <a:tr h="633046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Ideals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74116495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r>
                        <a:rPr lang="en-GB" sz="1600" b="1" dirty="0"/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EA entails commodification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EA entails only that individuals make separate value judgements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9049963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r>
                        <a:rPr lang="en-GB" sz="1600" b="1" dirty="0"/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EA requires discrete, easily demarcated objects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EA requires that </a:t>
                      </a:r>
                      <a:r>
                        <a:rPr lang="en-GB" sz="1500" i="1" dirty="0"/>
                        <a:t>welfare gains </a:t>
                      </a:r>
                      <a:r>
                        <a:rPr lang="en-GB" sz="1500" i="0" dirty="0"/>
                        <a:t>be discrete, but the goods that provide them may take any form</a:t>
                      </a:r>
                      <a:endParaRPr lang="en-GB" sz="15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4316934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r>
                        <a:rPr lang="en-GB" sz="1600" b="1" dirty="0"/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Economic approaches presume a pre-existing distribution of abilities and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EA </a:t>
                      </a:r>
                      <a:r>
                        <a:rPr lang="en-GB" sz="1500" i="1" dirty="0"/>
                        <a:t>does </a:t>
                      </a:r>
                      <a:r>
                        <a:rPr lang="en-GB" sz="1500" i="0" dirty="0"/>
                        <a:t>take our existing positions as its starting point, but its aim is to </a:t>
                      </a:r>
                      <a:r>
                        <a:rPr lang="en-GB" sz="1500" i="1" dirty="0"/>
                        <a:t>change </a:t>
                      </a:r>
                      <a:r>
                        <a:rPr lang="en-GB" sz="1500" i="0" dirty="0"/>
                        <a:t>this</a:t>
                      </a:r>
                      <a:endParaRPr lang="en-GB" sz="15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0518017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r>
                        <a:rPr lang="en-GB" sz="1600" b="1" dirty="0"/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Economics is </a:t>
                      </a:r>
                      <a:r>
                        <a:rPr lang="en-GB" sz="1500" i="0" dirty="0"/>
                        <a:t>blind to the quality of reasons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Economics allows for the use of reasons, but these must be subject to practical comparison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7665196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r>
                        <a:rPr lang="en-GB" sz="1600" b="1" dirty="0"/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The economic test for welfare gains (the “compensation test”) has no connection to well-being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The economic test clarifies our trade-offs; how we respond to them cannot be answered by economic argument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480766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222E9-BA2B-41B0-8801-D17C3D64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D7CA3-F931-408C-B20D-4680D3889F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Consequentialism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96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45D938-98DB-4847-9B3E-EC76CB56C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804" y="1228327"/>
            <a:ext cx="3075676" cy="46799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3C5470-236F-4E4A-83BC-239FB67F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Utilitarianism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B59A3-22B4-4981-BFA5-BE8E55662D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Consequentialism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4C1BC-EE57-4017-AA95-9B1AED512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5</a:t>
            </a:fld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EF7FDF-9765-4D56-BA4B-3830D31FF243}"/>
              </a:ext>
            </a:extLst>
          </p:cNvPr>
          <p:cNvSpPr txBox="1">
            <a:spLocks/>
          </p:cNvSpPr>
          <p:nvPr/>
        </p:nvSpPr>
        <p:spPr>
          <a:xfrm>
            <a:off x="4544328" y="1228327"/>
            <a:ext cx="6559101" cy="4836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buClr>
                <a:srgbClr val="54B190"/>
              </a:buClr>
            </a:pPr>
            <a:r>
              <a:rPr lang="en-GB" sz="1700" dirty="0"/>
              <a:t>Utilitarianism’s appeal is that it is an impartial, consequentialist principle</a:t>
            </a:r>
          </a:p>
          <a:p>
            <a:pPr lvl="1">
              <a:spcBef>
                <a:spcPts val="1600"/>
              </a:spcBef>
              <a:buClr>
                <a:srgbClr val="54B190"/>
              </a:buClr>
            </a:pPr>
            <a:r>
              <a:rPr lang="en-GB" sz="1450" dirty="0"/>
              <a:t>Suppose you could be any of the </a:t>
            </a:r>
            <a:r>
              <a:rPr lang="en-GB" sz="1450" i="1" dirty="0"/>
              <a:t>n</a:t>
            </a:r>
            <a:r>
              <a:rPr lang="en-GB" sz="1450" dirty="0"/>
              <a:t> members of a society</a:t>
            </a:r>
          </a:p>
          <a:p>
            <a:pPr lvl="1">
              <a:spcBef>
                <a:spcPts val="1600"/>
              </a:spcBef>
              <a:buClr>
                <a:srgbClr val="54B190"/>
              </a:buClr>
            </a:pPr>
            <a:r>
              <a:rPr lang="en-GB" sz="1450" dirty="0"/>
              <a:t>Expected well-being = (1/</a:t>
            </a:r>
            <a:r>
              <a:rPr lang="en-GB" sz="1450" i="1" dirty="0"/>
              <a:t>n</a:t>
            </a:r>
            <a:r>
              <a:rPr lang="en-GB" sz="1450" dirty="0"/>
              <a:t>)</a:t>
            </a:r>
            <a:r>
              <a:rPr lang="en-GB" sz="1450" i="1" dirty="0"/>
              <a:t>U</a:t>
            </a:r>
            <a:r>
              <a:rPr lang="en-GB" sz="1450" baseline="-25000" dirty="0"/>
              <a:t>1</a:t>
            </a:r>
            <a:r>
              <a:rPr lang="en-GB" sz="1450" dirty="0"/>
              <a:t> + (1/</a:t>
            </a:r>
            <a:r>
              <a:rPr lang="en-GB" sz="1450" i="1" dirty="0"/>
              <a:t>n</a:t>
            </a:r>
            <a:r>
              <a:rPr lang="en-GB" sz="1450" dirty="0"/>
              <a:t>)</a:t>
            </a:r>
            <a:r>
              <a:rPr lang="en-GB" sz="1450" i="1" dirty="0"/>
              <a:t>U</a:t>
            </a:r>
            <a:r>
              <a:rPr lang="en-GB" sz="1450" baseline="-25000" dirty="0"/>
              <a:t>2</a:t>
            </a:r>
            <a:r>
              <a:rPr lang="en-GB" sz="1450" dirty="0"/>
              <a:t>  … + (1/</a:t>
            </a:r>
            <a:r>
              <a:rPr lang="en-GB" sz="1450" i="1" dirty="0"/>
              <a:t>n</a:t>
            </a:r>
            <a:r>
              <a:rPr lang="en-GB" sz="1450" dirty="0"/>
              <a:t>)</a:t>
            </a:r>
            <a:r>
              <a:rPr lang="en-GB" sz="1450" i="1" dirty="0"/>
              <a:t>U</a:t>
            </a:r>
            <a:r>
              <a:rPr lang="en-GB" sz="1450" baseline="-25000" dirty="0"/>
              <a:t>n</a:t>
            </a:r>
            <a:r>
              <a:rPr lang="en-GB" sz="1450" dirty="0"/>
              <a:t> </a:t>
            </a:r>
          </a:p>
          <a:p>
            <a:pPr lvl="1">
              <a:spcBef>
                <a:spcPts val="1600"/>
              </a:spcBef>
              <a:buClr>
                <a:srgbClr val="54B190"/>
              </a:buClr>
            </a:pPr>
            <a:r>
              <a:rPr lang="en-GB" sz="1450" dirty="0"/>
              <a:t>This is equivalent to the </a:t>
            </a:r>
            <a:r>
              <a:rPr lang="en-GB" sz="1450" i="1" dirty="0"/>
              <a:t>average welfare </a:t>
            </a:r>
            <a:r>
              <a:rPr lang="en-GB" sz="1450" dirty="0"/>
              <a:t>in society</a:t>
            </a:r>
          </a:p>
          <a:p>
            <a:pPr>
              <a:spcBef>
                <a:spcPts val="1600"/>
              </a:spcBef>
              <a:buClr>
                <a:srgbClr val="54B190"/>
              </a:buClr>
            </a:pPr>
            <a:r>
              <a:rPr lang="en-GB" sz="1700" dirty="0"/>
              <a:t>Why care about welfare?</a:t>
            </a:r>
          </a:p>
          <a:p>
            <a:pPr lvl="1">
              <a:spcBef>
                <a:spcPts val="1600"/>
              </a:spcBef>
              <a:buClr>
                <a:srgbClr val="54B190"/>
              </a:buClr>
            </a:pPr>
            <a:r>
              <a:rPr lang="en-GB" sz="1450" dirty="0"/>
              <a:t>It is a “primitive” (what else can we plausibly care about?)</a:t>
            </a:r>
          </a:p>
          <a:p>
            <a:pPr lvl="1">
              <a:spcBef>
                <a:spcPts val="1600"/>
              </a:spcBef>
              <a:buClr>
                <a:srgbClr val="54B190"/>
              </a:buClr>
            </a:pPr>
            <a:r>
              <a:rPr lang="en-GB" sz="1450" dirty="0"/>
              <a:t>It is the only way of evaluating conflicting and incomplete virtues </a:t>
            </a:r>
          </a:p>
          <a:p>
            <a:pPr>
              <a:spcBef>
                <a:spcPts val="1600"/>
              </a:spcBef>
              <a:buClr>
                <a:srgbClr val="54B190"/>
              </a:buClr>
            </a:pPr>
            <a:r>
              <a:rPr lang="en-GB" sz="1700" dirty="0"/>
              <a:t>What are the big objections?</a:t>
            </a:r>
          </a:p>
          <a:p>
            <a:pPr lvl="1">
              <a:spcBef>
                <a:spcPts val="1600"/>
              </a:spcBef>
              <a:buClr>
                <a:srgbClr val="54B190"/>
              </a:buClr>
            </a:pPr>
            <a:r>
              <a:rPr lang="en-GB" sz="1500" dirty="0"/>
              <a:t>People may have objectionable preferences</a:t>
            </a:r>
          </a:p>
          <a:p>
            <a:pPr lvl="1">
              <a:spcBef>
                <a:spcPts val="1600"/>
              </a:spcBef>
              <a:buClr>
                <a:srgbClr val="54B190"/>
              </a:buClr>
            </a:pPr>
            <a:r>
              <a:rPr lang="en-GB" sz="1500" dirty="0"/>
              <a:t>It is easy to imagine a situation where even understandable preferences require us to do objectionable things (so-called “Trolley problems”)</a:t>
            </a:r>
          </a:p>
        </p:txBody>
      </p:sp>
    </p:spTree>
    <p:extLst>
      <p:ext uri="{BB962C8B-B14F-4D97-AF65-F5344CB8AC3E}">
        <p14:creationId xmlns:p14="http://schemas.microsoft.com/office/powerpoint/2010/main" val="276166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2B6E9F-84A4-4206-B024-861EE3863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525" y="1186314"/>
            <a:ext cx="6314475" cy="4680000"/>
          </a:xfrm>
        </p:spPr>
        <p:txBody>
          <a:bodyPr anchor="ctr"/>
          <a:lstStyle/>
          <a:p>
            <a:pPr>
              <a:spcBef>
                <a:spcPts val="1300"/>
              </a:spcBef>
              <a:spcAft>
                <a:spcPts val="0"/>
              </a:spcAft>
            </a:pPr>
            <a:r>
              <a:rPr lang="en-GB" sz="1600" b="1" dirty="0"/>
              <a:t>The ideal market yields “Pareto optimal” outcomes</a:t>
            </a:r>
          </a:p>
          <a:p>
            <a:pPr lvl="1">
              <a:spcBef>
                <a:spcPts val="1300"/>
              </a:spcBef>
              <a:spcAft>
                <a:spcPts val="0"/>
              </a:spcAft>
            </a:pPr>
            <a:r>
              <a:rPr lang="en-GB" sz="1600" dirty="0"/>
              <a:t>A distribution (say, D</a:t>
            </a:r>
            <a:r>
              <a:rPr lang="en-GB" sz="1600" baseline="-25000" dirty="0"/>
              <a:t>1</a:t>
            </a:r>
            <a:r>
              <a:rPr lang="en-GB" sz="1600" dirty="0"/>
              <a:t>) is Pareto optimal if there is no other distribution (D</a:t>
            </a:r>
            <a:r>
              <a:rPr lang="en-GB" sz="1600" baseline="-25000" dirty="0"/>
              <a:t>2</a:t>
            </a:r>
            <a:r>
              <a:rPr lang="en-GB" sz="1600" dirty="0"/>
              <a:t>) that is preferred by one or more persons </a:t>
            </a:r>
            <a:r>
              <a:rPr lang="en-GB" sz="1600" i="1" dirty="0"/>
              <a:t>and </a:t>
            </a:r>
            <a:r>
              <a:rPr lang="en-GB" sz="1600" dirty="0"/>
              <a:t>all other persons are indifferent</a:t>
            </a:r>
          </a:p>
          <a:p>
            <a:pPr lvl="1">
              <a:spcBef>
                <a:spcPts val="1300"/>
              </a:spcBef>
              <a:spcAft>
                <a:spcPts val="0"/>
              </a:spcAft>
            </a:pPr>
            <a:r>
              <a:rPr lang="en-GB" sz="1600" dirty="0"/>
              <a:t>In other words, Pareto optimality obtains when we cannot make anyone better off without making someone else worse off</a:t>
            </a:r>
          </a:p>
          <a:p>
            <a:pPr>
              <a:spcBef>
                <a:spcPts val="1300"/>
              </a:spcBef>
              <a:spcAft>
                <a:spcPts val="0"/>
              </a:spcAft>
            </a:pPr>
            <a:r>
              <a:rPr lang="en-GB" sz="1600" b="1" dirty="0"/>
              <a:t>An ideal market is the best way of identifying which Pareto optimal outcome is socially preferable</a:t>
            </a:r>
          </a:p>
          <a:p>
            <a:pPr lvl="1">
              <a:spcBef>
                <a:spcPts val="1300"/>
              </a:spcBef>
              <a:spcAft>
                <a:spcPts val="0"/>
              </a:spcAft>
            </a:pPr>
            <a:r>
              <a:rPr lang="en-GB" sz="1600" dirty="0"/>
              <a:t>Ideal markets exhaust all potential Pareto-efficient exchanges</a:t>
            </a:r>
          </a:p>
          <a:p>
            <a:pPr lvl="1">
              <a:spcBef>
                <a:spcPts val="1300"/>
              </a:spcBef>
              <a:spcAft>
                <a:spcPts val="0"/>
              </a:spcAft>
            </a:pPr>
            <a:r>
              <a:rPr lang="en-GB" sz="1600" dirty="0"/>
              <a:t>At equilibrium, exchange is possible only if sellers receive lower prices than costs, or buyers offer higher prices than benefits</a:t>
            </a:r>
          </a:p>
          <a:p>
            <a:pPr lvl="1">
              <a:spcBef>
                <a:spcPts val="1300"/>
              </a:spcBef>
              <a:spcAft>
                <a:spcPts val="0"/>
              </a:spcAft>
            </a:pPr>
            <a:r>
              <a:rPr lang="en-GB" sz="1600" dirty="0"/>
              <a:t>Centralised cost-benefit analysis (CBA) is a </a:t>
            </a:r>
            <a:r>
              <a:rPr lang="en-GB" sz="1600" i="1" dirty="0"/>
              <a:t>rational substitute </a:t>
            </a:r>
            <a:r>
              <a:rPr lang="en-GB" sz="1600" dirty="0"/>
              <a:t>for real-world markets containing externalities and public goods</a:t>
            </a:r>
          </a:p>
          <a:p>
            <a:pPr marL="0" indent="0"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1600" b="1" u="sng" dirty="0"/>
              <a:t>CBA therefore appears to be particularly useful in the environmental sphere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BC8E1-DC7F-4312-A3CC-B25188FF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Utilitarianism and economic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9BDE6-38EE-48B3-859D-183E452B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Consequentialism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F96FA-0AC2-44E5-A603-2BD2D7FDC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6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14973-C553-4D6F-A07D-D15F1E18E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8" y="1749748"/>
            <a:ext cx="4207973" cy="35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9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EE4754-F4D2-4BBE-962B-91A8459F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1999"/>
            <a:ext cx="11340000" cy="2168073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</a:pPr>
            <a:r>
              <a:rPr lang="en-GB" sz="1800" b="1" dirty="0"/>
              <a:t>CBA proceed by </a:t>
            </a:r>
            <a:r>
              <a:rPr lang="en-GB" sz="1800" b="1" u="sng" dirty="0"/>
              <a:t>aggregating</a:t>
            </a:r>
            <a:r>
              <a:rPr lang="en-GB" sz="1800" b="1" dirty="0"/>
              <a:t> preferences, </a:t>
            </a:r>
            <a:r>
              <a:rPr lang="en-GB" sz="1800" b="1" i="1" dirty="0"/>
              <a:t>on the assumption that the satisfaction of preferences enhances well-being</a:t>
            </a:r>
          </a:p>
          <a:p>
            <a:pPr lvl="1">
              <a:spcBef>
                <a:spcPts val="1500"/>
              </a:spcBef>
              <a:spcAft>
                <a:spcPts val="0"/>
              </a:spcAft>
            </a:pPr>
            <a:r>
              <a:rPr lang="en-GB" sz="1600" dirty="0"/>
              <a:t>To satisfy preferences is to increase an individual’s well-being; the stronger the preference, the greater the benefit to well-being</a:t>
            </a:r>
          </a:p>
          <a:p>
            <a:pPr lvl="1">
              <a:spcBef>
                <a:spcPts val="1500"/>
              </a:spcBef>
              <a:spcAft>
                <a:spcPts val="0"/>
              </a:spcAft>
            </a:pPr>
            <a:r>
              <a:rPr lang="en-GB" sz="1600" dirty="0"/>
              <a:t>Preference aggregation rationally (i.e., impartially) trades costs (preferences against) against benefits (preferences for)</a:t>
            </a:r>
          </a:p>
          <a:p>
            <a:pPr lvl="1">
              <a:spcBef>
                <a:spcPts val="1500"/>
              </a:spcBef>
              <a:spcAft>
                <a:spcPts val="0"/>
              </a:spcAft>
            </a:pPr>
            <a:r>
              <a:rPr lang="en-GB" sz="1600" dirty="0"/>
              <a:t>E.g., consider the siting of a new housing development: is the cost (the loss of green belt, etc.) outweighed by the benefit (the provision of new homes)?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0F9DB-D62F-4A38-A7E2-D393BADA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Cost-benefit analysis and welfare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72BBA-7985-4623-AEC3-82CDFB2C77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Consequentialism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C4D38-16E2-47C6-A49F-D6FE6F60F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7</a:t>
            </a:fld>
            <a:endParaRPr lang="en-GB" noProof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A6BFFDE-85CB-4CF3-819A-7590AC5FF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162255"/>
              </p:ext>
            </p:extLst>
          </p:nvPr>
        </p:nvGraphicFramePr>
        <p:xfrm>
          <a:off x="682755" y="3610477"/>
          <a:ext cx="11029614" cy="216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591">
                  <a:extLst>
                    <a:ext uri="{9D8B030D-6E8A-4147-A177-3AD203B41FA5}">
                      <a16:colId xmlns:a16="http://schemas.microsoft.com/office/drawing/2014/main" val="2310682275"/>
                    </a:ext>
                  </a:extLst>
                </a:gridCol>
                <a:gridCol w="4401178">
                  <a:extLst>
                    <a:ext uri="{9D8B030D-6E8A-4147-A177-3AD203B41FA5}">
                      <a16:colId xmlns:a16="http://schemas.microsoft.com/office/drawing/2014/main" val="2083394053"/>
                    </a:ext>
                  </a:extLst>
                </a:gridCol>
                <a:gridCol w="4968845">
                  <a:extLst>
                    <a:ext uri="{9D8B030D-6E8A-4147-A177-3AD203B41FA5}">
                      <a16:colId xmlns:a16="http://schemas.microsoft.com/office/drawing/2014/main" val="4008880963"/>
                    </a:ext>
                  </a:extLst>
                </a:gridCol>
              </a:tblGrid>
              <a:tr h="468378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I. Preferences = well-being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II. Preferences </a:t>
                      </a:r>
                      <a:r>
                        <a:rPr lang="en-GB" sz="1600" i="1" dirty="0"/>
                        <a:t>indicate </a:t>
                      </a:r>
                      <a:r>
                        <a:rPr lang="en-GB" sz="1600" i="0" dirty="0"/>
                        <a:t>well-being</a:t>
                      </a:r>
                      <a:endParaRPr lang="en-GB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82139897"/>
                  </a:ext>
                </a:extLst>
              </a:tr>
              <a:tr h="654445">
                <a:tc>
                  <a:txBody>
                    <a:bodyPr/>
                    <a:lstStyle/>
                    <a:p>
                      <a:r>
                        <a:rPr lang="en-GB" sz="1600" b="1" dirty="0"/>
                        <a:t>Logic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 satisfy a preference is to directly improve well-being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Preferences suggest which objects generate desirable subjective states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54245626"/>
                  </a:ext>
                </a:extLst>
              </a:tr>
              <a:tr h="468378">
                <a:tc>
                  <a:txBody>
                    <a:bodyPr/>
                    <a:lstStyle/>
                    <a:p>
                      <a:r>
                        <a:rPr lang="en-GB" sz="1600" b="1" dirty="0"/>
                        <a:t>Reasons for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Well-being simply </a:t>
                      </a:r>
                      <a:r>
                        <a:rPr lang="en-GB" sz="1400" i="1" dirty="0"/>
                        <a:t>is </a:t>
                      </a:r>
                      <a:r>
                        <a:rPr lang="en-GB" sz="1400" i="0" dirty="0"/>
                        <a:t>subjective preference satisfaction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Only </a:t>
                      </a:r>
                      <a:r>
                        <a:rPr lang="en-GB" sz="1400" i="1" dirty="0"/>
                        <a:t>informed </a:t>
                      </a:r>
                      <a:r>
                        <a:rPr lang="en-GB" sz="1400" i="0" dirty="0"/>
                        <a:t>preferences reliably generate utility</a:t>
                      </a:r>
                      <a:endParaRPr lang="en-GB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44291711"/>
                  </a:ext>
                </a:extLst>
              </a:tr>
              <a:tr h="576873">
                <a:tc>
                  <a:txBody>
                    <a:bodyPr/>
                    <a:lstStyle/>
                    <a:p>
                      <a:r>
                        <a:rPr lang="en-GB" sz="1600" b="1" dirty="0"/>
                        <a:t>Reasons against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Some preferences are deluded or mistaken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Quickly devolves into an argument about the qualities of objects, not subjects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713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68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E189A6-A7DD-4097-B642-00CE65EE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Varieties of utilitarianism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8422F-2AF8-4C22-B23E-C0E318D65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Consequentialism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B214E-D07A-4D16-8076-C5B39B3581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8</a:t>
            </a:fld>
            <a:endParaRPr lang="en-GB" noProof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FD33BCF-AF58-48DF-9E4C-948CB90B3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375515"/>
              </p:ext>
            </p:extLst>
          </p:nvPr>
        </p:nvGraphicFramePr>
        <p:xfrm>
          <a:off x="619125" y="1411061"/>
          <a:ext cx="10953750" cy="44275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21488">
                  <a:extLst>
                    <a:ext uri="{9D8B030D-6E8A-4147-A177-3AD203B41FA5}">
                      <a16:colId xmlns:a16="http://schemas.microsoft.com/office/drawing/2014/main" val="976044561"/>
                    </a:ext>
                  </a:extLst>
                </a:gridCol>
                <a:gridCol w="4049486">
                  <a:extLst>
                    <a:ext uri="{9D8B030D-6E8A-4147-A177-3AD203B41FA5}">
                      <a16:colId xmlns:a16="http://schemas.microsoft.com/office/drawing/2014/main" val="1625251799"/>
                    </a:ext>
                  </a:extLst>
                </a:gridCol>
                <a:gridCol w="4382776">
                  <a:extLst>
                    <a:ext uri="{9D8B030D-6E8A-4147-A177-3AD203B41FA5}">
                      <a16:colId xmlns:a16="http://schemas.microsoft.com/office/drawing/2014/main" val="2138315568"/>
                    </a:ext>
                  </a:extLst>
                </a:gridCol>
              </a:tblGrid>
              <a:tr h="684513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I. Bentham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II. Mill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8636614"/>
                  </a:ext>
                </a:extLst>
              </a:tr>
              <a:tr h="844739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Crown principle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70C0"/>
                          </a:solidFill>
                        </a:rPr>
                        <a:t>HEDONISM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“Nature has placed man under the governance of two sovereign masters, pain and pleasure.”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70C0"/>
                          </a:solidFill>
                        </a:rPr>
                        <a:t>WELFARISM</a:t>
                      </a:r>
                      <a:r>
                        <a:rPr lang="en-GB" sz="1400" dirty="0"/>
                        <a:t>: “To suppose that life has no higher end than pleasure… is a doctrine worthy [only] of a swine.”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15170"/>
                  </a:ext>
                </a:extLst>
              </a:tr>
              <a:tr h="684513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External</a:t>
                      </a:r>
                      <a:r>
                        <a:rPr lang="en-GB" sz="1400" dirty="0"/>
                        <a:t>: </a:t>
                      </a:r>
                      <a:r>
                        <a:rPr lang="en-GB" sz="1400" u="none" dirty="0"/>
                        <a:t>Utilitarian calculations depend upon agents’ </a:t>
                      </a:r>
                      <a:r>
                        <a:rPr lang="en-GB" sz="1400" i="1" u="none" dirty="0"/>
                        <a:t>revealed preferences</a:t>
                      </a:r>
                      <a:endParaRPr lang="en-GB" sz="14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Internal</a:t>
                      </a:r>
                      <a:r>
                        <a:rPr lang="en-GB" sz="1400" dirty="0"/>
                        <a:t>: </a:t>
                      </a:r>
                      <a:r>
                        <a:rPr lang="en-GB" sz="1400" u="none" dirty="0"/>
                        <a:t>Utilitarian calculations depend on agents’ </a:t>
                      </a:r>
                      <a:r>
                        <a:rPr lang="en-GB" sz="1400" i="1" u="none" dirty="0"/>
                        <a:t>moral perfection</a:t>
                      </a:r>
                      <a:endParaRPr lang="en-GB" sz="140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095998"/>
                  </a:ext>
                </a:extLst>
              </a:tr>
              <a:tr h="684513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Obstacle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How can policy-makers we compare different agents’ utilities?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How can policy-makers cultivate an enlightened public?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0217416"/>
                  </a:ext>
                </a:extLst>
              </a:tr>
              <a:tr h="684513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Political implications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Focus on avoiding pain rather than cultivating pleasure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Focus on developing agents’ autonomy rather than satisfying immediate preferences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847979"/>
                  </a:ext>
                </a:extLst>
              </a:tr>
              <a:tr h="844739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Summary claims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There are no simply good policies; instead, we ought to 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</a:rPr>
                        <a:t>choose pragmatic acts</a:t>
                      </a:r>
                      <a:endParaRPr lang="en-GB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There are no eternal solutions to our conflicting preferences; instead, we ought 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</a:rPr>
                        <a:t>to deliberate appropriate rules and preferences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693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07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2494BD-A543-474E-A943-17484BC8A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001" y="3701996"/>
            <a:ext cx="6012000" cy="2184454"/>
          </a:xfrm>
        </p:spPr>
        <p:txBody>
          <a:bodyPr anchor="b">
            <a:normAutofit/>
          </a:bodyPr>
          <a:lstStyle/>
          <a:p>
            <a:r>
              <a:rPr lang="en-GB" dirty="0"/>
              <a:t>3. Utilitarianism and the environment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95519-2D3A-4EE1-9EF5-737E4C40FD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44001" y="6121753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en-GB" noProof="0" smtClean="0"/>
              <a:pPr rtl="0">
                <a:spcAft>
                  <a:spcPts val="600"/>
                </a:spcAft>
              </a:pPr>
              <a:t>9</a:t>
            </a:fld>
            <a:endParaRPr lang="en-GB" noProof="0"/>
          </a:p>
        </p:txBody>
      </p:sp>
      <p:pic>
        <p:nvPicPr>
          <p:cNvPr id="8" name="Picture 7" descr="A picture containing indoor, rack, lined, line&#10;&#10;Description automatically generated">
            <a:extLst>
              <a:ext uri="{FF2B5EF4-FFF2-40B4-BE49-F238E27FC236}">
                <a16:creationId xmlns:a16="http://schemas.microsoft.com/office/drawing/2014/main" id="{07EEFC84-BE4A-4597-ADA3-E23D42EC5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6" r="-1" b="5097"/>
          <a:stretch/>
        </p:blipFill>
        <p:spPr>
          <a:xfrm>
            <a:off x="5966716" y="739670"/>
            <a:ext cx="6009285" cy="3431187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F129DF-9A8B-45EF-A524-FBFC3D9E14D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67243" y="845889"/>
            <a:ext cx="5307700" cy="519165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</a:pPr>
            <a:r>
              <a:rPr lang="en-GB" sz="1700" b="0" dirty="0"/>
              <a:t>Peter Singer adopts a form of act utilitarianism known as “preference utilitarianism”: the maximisation of </a:t>
            </a:r>
            <a:r>
              <a:rPr lang="en-GB" sz="1700" b="0" i="1" dirty="0"/>
              <a:t>interests</a:t>
            </a:r>
            <a:r>
              <a:rPr lang="en-GB" sz="1700" b="0" dirty="0"/>
              <a:t>, rather than pleasure as such</a:t>
            </a:r>
          </a:p>
          <a:p>
            <a: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</a:pPr>
            <a:r>
              <a:rPr lang="en-GB" sz="1700" b="0" dirty="0"/>
              <a:t>Singer avoids the problem of how to know animal interests by focusing, like Bentham, on </a:t>
            </a:r>
            <a:r>
              <a:rPr lang="en-GB" sz="1700" b="0" i="1" dirty="0"/>
              <a:t>problems</a:t>
            </a:r>
            <a:r>
              <a:rPr lang="en-GB" sz="1700" b="0" dirty="0"/>
              <a:t>: all sentient creatures can suffer, and we are obliged to avoid this</a:t>
            </a:r>
          </a:p>
          <a:p>
            <a: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</a:pPr>
            <a:r>
              <a:rPr lang="en-GB" sz="1700" b="0" dirty="0"/>
              <a:t>Singer assiduously charts the harms of animal testing, animal farming, &amp; trophy-hunting; we would not visit these harms on the disabled or those with learning difficulties, so we shouldn’t visit them on animals</a:t>
            </a:r>
          </a:p>
          <a:p>
            <a: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</a:pPr>
            <a:r>
              <a:rPr lang="en-GB" sz="1700" b="0" dirty="0"/>
              <a:t>Singer’s argument has two further strengths:</a:t>
            </a:r>
          </a:p>
          <a:p>
            <a:pPr marL="666900" lvl="1" indent="-34290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700" dirty="0"/>
              <a:t>The ambiguity between Benthamite and </a:t>
            </a:r>
            <a:r>
              <a:rPr lang="en-GB" sz="1700" dirty="0" err="1"/>
              <a:t>Millian</a:t>
            </a:r>
            <a:r>
              <a:rPr lang="en-GB" sz="1700" dirty="0"/>
              <a:t> utilitarianism disappears; animals cannot achieve moral excellence</a:t>
            </a:r>
          </a:p>
          <a:p>
            <a:pPr marL="666900" lvl="1" indent="-34290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700" dirty="0"/>
              <a:t>Biocentric utilitarianism resolves the problem over who has standing: non-sentient animals and plants do not count in preference utilitarian calculus because they do not have interests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88F3E-0E96-4A8F-B51F-984C02B99CC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1999" y="6188628"/>
            <a:ext cx="878494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Consequentialism</a:t>
            </a:r>
          </a:p>
        </p:txBody>
      </p:sp>
    </p:spTree>
    <p:extLst>
      <p:ext uri="{BB962C8B-B14F-4D97-AF65-F5344CB8AC3E}">
        <p14:creationId xmlns:p14="http://schemas.microsoft.com/office/powerpoint/2010/main" val="312207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ecture 1.potx" id="{6CF30393-2D5E-4AD8-B7F6-60AD594BCC7F}" vid="{4C97DE1F-C3E7-4228-B45C-0BF1489F5B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1636</Words>
  <Application>Microsoft Office PowerPoint</Application>
  <PresentationFormat>Widescreen</PresentationFormat>
  <Paragraphs>169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 Light</vt:lpstr>
      <vt:lpstr>Calibri</vt:lpstr>
      <vt:lpstr>Times New Roman</vt:lpstr>
      <vt:lpstr>Arial</vt:lpstr>
      <vt:lpstr>Rockwell</vt:lpstr>
      <vt:lpstr>Office Theme</vt:lpstr>
      <vt:lpstr>PowerPoint Presentation</vt:lpstr>
      <vt:lpstr>1. The module so far</vt:lpstr>
      <vt:lpstr>Ethics, principles, and the question of authority</vt:lpstr>
      <vt:lpstr>Consequences and market rationalism (or, whether economic analysis (“EA”) is appropriate for ethical problems)</vt:lpstr>
      <vt:lpstr>2. Utilitarianism</vt:lpstr>
      <vt:lpstr>Utilitarianism and economic analysis</vt:lpstr>
      <vt:lpstr>Cost-benefit analysis and welfare</vt:lpstr>
      <vt:lpstr>Varieties of utilitarianism</vt:lpstr>
      <vt:lpstr>3. Utilitarianism and the environment</vt:lpstr>
      <vt:lpstr>Is utilitarianism for animals coherent?</vt:lpstr>
      <vt:lpstr>So… can want-regarding principles be defended?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Gunn</dc:creator>
  <cp:lastModifiedBy>saaber zangie</cp:lastModifiedBy>
  <cp:revision>16</cp:revision>
  <dcterms:created xsi:type="dcterms:W3CDTF">2021-01-28T20:57:05Z</dcterms:created>
  <dcterms:modified xsi:type="dcterms:W3CDTF">2021-04-15T11:53:40Z</dcterms:modified>
</cp:coreProperties>
</file>